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A05C60-322A-4328-9275-8580D1A1715C}">
  <a:tblStyle styleId="{C6A05C60-322A-4328-9275-8580D1A171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713865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f713865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f713865b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f713865b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f713865b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cf713865b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ac7c5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ac7c5e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eac7c5ed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eac7c5ed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eac7c5e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eac7c5ed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Coordination</a:t>
            </a:r>
            <a:r>
              <a:rPr lang="en" sz="1700"/>
              <a:t> occurs when there is a need to better align or ‘orchestate’ people, tasks and systems to achieve a predetermined goal or mission.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Collaborating</a:t>
            </a:r>
            <a:r>
              <a:rPr lang="en" sz="1700">
                <a:solidFill>
                  <a:schemeClr val="dk1"/>
                </a:solidFill>
              </a:rPr>
              <a:t> occurs when there is a need for developing new systems and/or institutional arrangements to get tasks accomplished.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Coordination places emphasis on bringing together interdependent parts into an ordered relationship to produce a whole. Coordination is not dependent on the good will of the different actors, but has some force of an objective, a mandate, leading to a more enduring and formalised system of relationships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Collaboration characterized by high levels of interdependence, dense relationships, and an understanding that actors cannot meet their interests working alone and that they share with others a common problem. Although all forms of working together require some degree of interdependence, collaborations require reciprocal interdependence.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f713865b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f713865b5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eac7c5ed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eac7c5ed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f40dcb0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f40dcb0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f40dcb0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f40dcb0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f40dcb0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f40dcb0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75" y="2350800"/>
            <a:ext cx="2785700" cy="26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44400" y="343000"/>
            <a:ext cx="8455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Grammar of Coordination and Collaboration in Wildfire Risk Management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388550" y="2633475"/>
            <a:ext cx="5367600" cy="21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79" dirty="0"/>
              <a:t>Cody Evers, Portland State University</a:t>
            </a:r>
            <a:endParaRPr sz="19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9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79" dirty="0"/>
              <a:t>AAG 2021 - “Seattle”</a:t>
            </a:r>
            <a:endParaRPr sz="19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79" dirty="0"/>
              <a:t>April 10th, 2021</a:t>
            </a:r>
            <a:endParaRPr sz="1979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525" y="4448716"/>
            <a:ext cx="965052" cy="4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9261" y="4521006"/>
            <a:ext cx="1742163" cy="34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210" y="4417699"/>
            <a:ext cx="554565" cy="55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6080656" y="4216307"/>
            <a:ext cx="1225985" cy="728706"/>
            <a:chOff x="3096550" y="4004233"/>
            <a:chExt cx="1716826" cy="1020454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3243926" y="4004233"/>
              <a:ext cx="1422077" cy="849725"/>
              <a:chOff x="3243926" y="4004233"/>
              <a:chExt cx="1422077" cy="849725"/>
            </a:xfrm>
          </p:grpSpPr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7">
                <a:alphaModFix/>
              </a:blip>
              <a:srcRect r="74846"/>
              <a:stretch/>
            </p:blipFill>
            <p:spPr>
              <a:xfrm>
                <a:off x="3243926" y="4329300"/>
                <a:ext cx="712775" cy="488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/>
              <p:cNvPicPr preferRelativeResize="0"/>
              <p:nvPr/>
            </p:nvPicPr>
            <p:blipFill rotWithShape="1">
              <a:blip r:embed="rId7">
                <a:alphaModFix/>
              </a:blip>
              <a:srcRect l="85952" r="-1699" b="10"/>
              <a:stretch/>
            </p:blipFill>
            <p:spPr>
              <a:xfrm>
                <a:off x="3889429" y="4004233"/>
                <a:ext cx="776575" cy="849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4" name="Google Shape;64;p13"/>
            <p:cNvPicPr preferRelativeResize="0"/>
            <p:nvPr/>
          </p:nvPicPr>
          <p:blipFill rotWithShape="1">
            <a:blip r:embed="rId7">
              <a:alphaModFix/>
            </a:blip>
            <a:srcRect l="25507" t="41248" r="13904" b="16747"/>
            <a:stretch/>
          </p:blipFill>
          <p:spPr>
            <a:xfrm>
              <a:off x="3096550" y="4819588"/>
              <a:ext cx="1716826" cy="205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3879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ENVISION SNIP risk processing model</a:t>
            </a:r>
            <a:endParaRPr/>
          </a:p>
        </p:txBody>
      </p:sp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 l="8011" t="6727" r="9391" b="11533"/>
          <a:stretch/>
        </p:blipFill>
        <p:spPr>
          <a:xfrm>
            <a:off x="6459055" y="1858148"/>
            <a:ext cx="1065945" cy="20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 txBox="1"/>
          <p:nvPr/>
        </p:nvSpPr>
        <p:spPr>
          <a:xfrm rot="-635">
            <a:off x="2680025" y="4235471"/>
            <a:ext cx="16242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 Structure</a:t>
            </a:r>
            <a:endParaRPr sz="1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(Topology &amp; Composition)</a:t>
            </a:r>
            <a:endParaRPr sz="1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 rot="2161">
            <a:off x="1127049" y="4235525"/>
            <a:ext cx="14319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Landscape Signal </a:t>
            </a:r>
            <a:endParaRPr sz="1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(Strength &amp; Polarity)</a:t>
            </a:r>
            <a:endParaRPr sz="1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515950" y="1060375"/>
            <a:ext cx="64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LANDSCAPE SIGNAL → → → INFLUENCE NETWORK → → → LANDSCAPE RESPONSE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 rot="-701">
            <a:off x="5414652" y="4298993"/>
            <a:ext cx="294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Signal Contestedness &amp; </a:t>
            </a:r>
            <a:r>
              <a:rPr lang="en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Signal Strength </a:t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22"/>
          <p:cNvCxnSpPr>
            <a:endCxn id="304" idx="2"/>
          </p:cNvCxnSpPr>
          <p:nvPr/>
        </p:nvCxnSpPr>
        <p:spPr>
          <a:xfrm rot="10800000" flipH="1">
            <a:off x="1802029" y="2104906"/>
            <a:ext cx="959100" cy="3915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22"/>
          <p:cNvCxnSpPr>
            <a:endCxn id="306" idx="2"/>
          </p:cNvCxnSpPr>
          <p:nvPr/>
        </p:nvCxnSpPr>
        <p:spPr>
          <a:xfrm>
            <a:off x="1825500" y="2690627"/>
            <a:ext cx="978900" cy="5085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7" name="Google Shape;307;p22"/>
          <p:cNvCxnSpPr/>
          <p:nvPr/>
        </p:nvCxnSpPr>
        <p:spPr>
          <a:xfrm>
            <a:off x="3450675" y="2105041"/>
            <a:ext cx="1680300" cy="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22"/>
          <p:cNvCxnSpPr/>
          <p:nvPr/>
        </p:nvCxnSpPr>
        <p:spPr>
          <a:xfrm>
            <a:off x="3682625" y="2251949"/>
            <a:ext cx="1430400" cy="8001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p22"/>
          <p:cNvCxnSpPr>
            <a:stCxn id="310" idx="7"/>
          </p:cNvCxnSpPr>
          <p:nvPr/>
        </p:nvCxnSpPr>
        <p:spPr>
          <a:xfrm rot="10800000" flipH="1">
            <a:off x="3700508" y="2333396"/>
            <a:ext cx="1422000" cy="9345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22"/>
          <p:cNvCxnSpPr>
            <a:stCxn id="310" idx="7"/>
          </p:cNvCxnSpPr>
          <p:nvPr/>
        </p:nvCxnSpPr>
        <p:spPr>
          <a:xfrm>
            <a:off x="3700508" y="3267896"/>
            <a:ext cx="1403700" cy="108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p22"/>
          <p:cNvSpPr/>
          <p:nvPr/>
        </p:nvSpPr>
        <p:spPr>
          <a:xfrm rot="2700000">
            <a:off x="5253988" y="2104109"/>
            <a:ext cx="193040" cy="193040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2"/>
          <p:cNvSpPr/>
          <p:nvPr/>
        </p:nvSpPr>
        <p:spPr>
          <a:xfrm rot="2700000">
            <a:off x="5296783" y="3133205"/>
            <a:ext cx="193040" cy="19304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1112654" y="2318347"/>
            <a:ext cx="777600" cy="572700"/>
          </a:xfrm>
          <a:prstGeom prst="trapezoid">
            <a:avLst>
              <a:gd name="adj" fmla="val 25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2"/>
          <p:cNvCxnSpPr>
            <a:stCxn id="310" idx="1"/>
            <a:endCxn id="306" idx="7"/>
          </p:cNvCxnSpPr>
          <p:nvPr/>
        </p:nvCxnSpPr>
        <p:spPr>
          <a:xfrm flipH="1">
            <a:off x="2970891" y="3267896"/>
            <a:ext cx="587700" cy="111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0" name="Google Shape;310;p22"/>
          <p:cNvSpPr/>
          <p:nvPr/>
        </p:nvSpPr>
        <p:spPr>
          <a:xfrm rot="10800000" flipH="1">
            <a:off x="3529199" y="3095819"/>
            <a:ext cx="200700" cy="2016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/>
          <p:nvPr/>
        </p:nvSpPr>
        <p:spPr>
          <a:xfrm rot="-10630309" flipH="1">
            <a:off x="2804278" y="3103071"/>
            <a:ext cx="200644" cy="202012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22"/>
          <p:cNvCxnSpPr>
            <a:stCxn id="317" idx="5"/>
            <a:endCxn id="310" idx="4"/>
          </p:cNvCxnSpPr>
          <p:nvPr/>
        </p:nvCxnSpPr>
        <p:spPr>
          <a:xfrm>
            <a:off x="3330634" y="2770631"/>
            <a:ext cx="298800" cy="3252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7" name="Google Shape;317;p22"/>
          <p:cNvSpPr/>
          <p:nvPr/>
        </p:nvSpPr>
        <p:spPr>
          <a:xfrm rot="-5400000" flipH="1">
            <a:off x="3158876" y="2599004"/>
            <a:ext cx="201600" cy="2007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p22"/>
          <p:cNvCxnSpPr>
            <a:stCxn id="306" idx="4"/>
            <a:endCxn id="317" idx="7"/>
          </p:cNvCxnSpPr>
          <p:nvPr/>
        </p:nvCxnSpPr>
        <p:spPr>
          <a:xfrm rot="10800000" flipH="1">
            <a:off x="2911050" y="2770577"/>
            <a:ext cx="277800" cy="3327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9" name="Google Shape;319;p22"/>
          <p:cNvCxnSpPr/>
          <p:nvPr/>
        </p:nvCxnSpPr>
        <p:spPr>
          <a:xfrm rot="10800000">
            <a:off x="2961029" y="2105041"/>
            <a:ext cx="550800" cy="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4" name="Google Shape;304;p22"/>
          <p:cNvSpPr/>
          <p:nvPr/>
        </p:nvSpPr>
        <p:spPr>
          <a:xfrm>
            <a:off x="2761129" y="2004706"/>
            <a:ext cx="200100" cy="200400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2"/>
          <p:cNvSpPr/>
          <p:nvPr/>
        </p:nvSpPr>
        <p:spPr>
          <a:xfrm rot="-5400000">
            <a:off x="3129204" y="1528568"/>
            <a:ext cx="200400" cy="200100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3511829" y="2004697"/>
            <a:ext cx="200100" cy="200400"/>
          </a:xfrm>
          <a:prstGeom prst="ellipse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2"/>
          <p:cNvCxnSpPr>
            <a:stCxn id="304" idx="0"/>
            <a:endCxn id="320" idx="0"/>
          </p:cNvCxnSpPr>
          <p:nvPr/>
        </p:nvCxnSpPr>
        <p:spPr>
          <a:xfrm rot="10800000" flipH="1">
            <a:off x="2861179" y="1628506"/>
            <a:ext cx="268200" cy="3762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22"/>
          <p:cNvCxnSpPr>
            <a:stCxn id="320" idx="4"/>
            <a:endCxn id="321" idx="0"/>
          </p:cNvCxnSpPr>
          <p:nvPr/>
        </p:nvCxnSpPr>
        <p:spPr>
          <a:xfrm>
            <a:off x="3329454" y="1628618"/>
            <a:ext cx="282300" cy="376200"/>
          </a:xfrm>
          <a:prstGeom prst="straightConnector1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4" name="Google Shape;324;p22"/>
          <p:cNvSpPr txBox="1"/>
          <p:nvPr/>
        </p:nvSpPr>
        <p:spPr>
          <a:xfrm>
            <a:off x="1112651" y="3434944"/>
            <a:ext cx="115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Landscape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4677890" y="3511159"/>
            <a:ext cx="119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Landscape Actors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6311732" y="1456857"/>
            <a:ext cx="1065971" cy="2678735"/>
          </a:xfrm>
          <a:custGeom>
            <a:avLst/>
            <a:gdLst/>
            <a:ahLst/>
            <a:cxnLst/>
            <a:rect l="l" t="t" r="r" b="b"/>
            <a:pathLst>
              <a:path w="92212" h="213360" extrusionOk="0">
                <a:moveTo>
                  <a:pt x="1147" y="46700"/>
                </a:moveTo>
                <a:lnTo>
                  <a:pt x="92212" y="0"/>
                </a:lnTo>
                <a:lnTo>
                  <a:pt x="92212" y="160246"/>
                </a:lnTo>
                <a:lnTo>
                  <a:pt x="0" y="213360"/>
                </a:lnTo>
                <a:close/>
              </a:path>
            </a:pathLst>
          </a:cu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2"/>
          <p:cNvSpPr txBox="1"/>
          <p:nvPr/>
        </p:nvSpPr>
        <p:spPr>
          <a:xfrm rot="-1963852">
            <a:off x="6328287" y="3733479"/>
            <a:ext cx="1182925" cy="323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Contestedness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 rot="-5400000">
            <a:off x="6814121" y="2366869"/>
            <a:ext cx="12978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Strength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4714294" y="2814854"/>
            <a:ext cx="147000" cy="147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4721366" y="3186596"/>
            <a:ext cx="147000" cy="147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7032375" y="2076488"/>
            <a:ext cx="128400" cy="128400"/>
          </a:xfrm>
          <a:prstGeom prst="ellipse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7377602" y="1617813"/>
            <a:ext cx="11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 rot="2818">
            <a:off x="381341" y="4312421"/>
            <a:ext cx="73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 i="0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INPUTS:</a:t>
            </a:r>
            <a:endParaRPr sz="1000" b="1" i="0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22"/>
          <p:cNvCxnSpPr>
            <a:stCxn id="329" idx="4"/>
            <a:endCxn id="330" idx="0"/>
          </p:cNvCxnSpPr>
          <p:nvPr/>
        </p:nvCxnSpPr>
        <p:spPr>
          <a:xfrm>
            <a:off x="4787794" y="2961854"/>
            <a:ext cx="7200" cy="224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p22"/>
          <p:cNvSpPr txBox="1"/>
          <p:nvPr/>
        </p:nvSpPr>
        <p:spPr>
          <a:xfrm rot="2818">
            <a:off x="4620379" y="4312421"/>
            <a:ext cx="73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OUTPUTS:</a:t>
            </a:r>
            <a:endParaRPr sz="1000" b="1" i="0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2668340" y="3496884"/>
            <a:ext cx="119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Network Actors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638" y="2380922"/>
            <a:ext cx="521625" cy="447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 flipH="1">
            <a:off x="4045279" y="853725"/>
            <a:ext cx="5088396" cy="43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3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4000" y="987012"/>
            <a:ext cx="4955326" cy="42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3"/>
          <p:cNvSpPr txBox="1"/>
          <p:nvPr/>
        </p:nvSpPr>
        <p:spPr>
          <a:xfrm>
            <a:off x="401825" y="2205325"/>
            <a:ext cx="5289300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999999"/>
                </a:solidFill>
              </a:rPr>
              <a:t>End</a:t>
            </a:r>
            <a:endParaRPr sz="9600">
              <a:solidFill>
                <a:srgbClr val="999999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Cody Evers</a:t>
            </a:r>
            <a:endParaRPr sz="2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r>
              <a:rPr lang="en" sz="2800" u="sng"/>
              <a:t>cevers@pdx.edu</a:t>
            </a:r>
            <a:endParaRPr sz="2800" u="sng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r>
              <a:rPr lang="en" sz="2800" u="sng"/>
              <a:t>www.codyevers.com</a:t>
            </a:r>
            <a:endParaRPr sz="2800" u="sng"/>
          </a:p>
        </p:txBody>
      </p:sp>
      <p:sp>
        <p:nvSpPr>
          <p:cNvPr id="345" name="Google Shape;345;p23"/>
          <p:cNvSpPr txBox="1"/>
          <p:nvPr/>
        </p:nvSpPr>
        <p:spPr>
          <a:xfrm>
            <a:off x="5875150" y="1201300"/>
            <a:ext cx="3066000" cy="24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009688"/>
                </a:solidFill>
              </a:rPr>
              <a:t>Q?</a:t>
            </a:r>
            <a:endParaRPr sz="15000">
              <a:solidFill>
                <a:srgbClr val="009688"/>
              </a:solidFill>
            </a:endParaRPr>
          </a:p>
        </p:txBody>
      </p:sp>
      <p:pic>
        <p:nvPicPr>
          <p:cNvPr id="346" name="Google Shape;3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150" y="4344475"/>
            <a:ext cx="1351393" cy="5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5025" y="4340051"/>
            <a:ext cx="2439609" cy="4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8250" y="4195388"/>
            <a:ext cx="776576" cy="7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3"/>
          <p:cNvGrpSpPr/>
          <p:nvPr/>
        </p:nvGrpSpPr>
        <p:grpSpPr>
          <a:xfrm>
            <a:off x="3831188" y="3913508"/>
            <a:ext cx="1716826" cy="1020454"/>
            <a:chOff x="3096550" y="4004233"/>
            <a:chExt cx="1716826" cy="1020454"/>
          </a:xfrm>
        </p:grpSpPr>
        <p:grpSp>
          <p:nvGrpSpPr>
            <p:cNvPr id="350" name="Google Shape;350;p23"/>
            <p:cNvGrpSpPr/>
            <p:nvPr/>
          </p:nvGrpSpPr>
          <p:grpSpPr>
            <a:xfrm>
              <a:off x="3243926" y="4004233"/>
              <a:ext cx="1422077" cy="849725"/>
              <a:chOff x="3243926" y="4004233"/>
              <a:chExt cx="1422077" cy="849725"/>
            </a:xfrm>
          </p:grpSpPr>
          <p:pic>
            <p:nvPicPr>
              <p:cNvPr id="351" name="Google Shape;351;p23"/>
              <p:cNvPicPr preferRelativeResize="0"/>
              <p:nvPr/>
            </p:nvPicPr>
            <p:blipFill rotWithShape="1">
              <a:blip r:embed="rId8">
                <a:alphaModFix/>
              </a:blip>
              <a:srcRect r="74846"/>
              <a:stretch/>
            </p:blipFill>
            <p:spPr>
              <a:xfrm>
                <a:off x="3243926" y="4329300"/>
                <a:ext cx="712775" cy="488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3"/>
              <p:cNvPicPr preferRelativeResize="0"/>
              <p:nvPr/>
            </p:nvPicPr>
            <p:blipFill rotWithShape="1">
              <a:blip r:embed="rId8">
                <a:alphaModFix/>
              </a:blip>
              <a:srcRect l="85952" r="-1699" b="10"/>
              <a:stretch/>
            </p:blipFill>
            <p:spPr>
              <a:xfrm>
                <a:off x="3889429" y="4004233"/>
                <a:ext cx="776575" cy="849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3" name="Google Shape;353;p23"/>
            <p:cNvPicPr preferRelativeResize="0"/>
            <p:nvPr/>
          </p:nvPicPr>
          <p:blipFill rotWithShape="1">
            <a:blip r:embed="rId8">
              <a:alphaModFix/>
            </a:blip>
            <a:srcRect l="25507" t="41248" r="13904" b="16747"/>
            <a:stretch/>
          </p:blipFill>
          <p:spPr>
            <a:xfrm>
              <a:off x="3096550" y="4819588"/>
              <a:ext cx="1716826" cy="205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A: Overview of Envision</a:t>
            </a:r>
            <a:endParaRPr/>
          </a:p>
        </p:txBody>
      </p:sp>
      <p:pic>
        <p:nvPicPr>
          <p:cNvPr id="359" name="Google Shape;3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625" y="1123775"/>
            <a:ext cx="5621751" cy="36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300" y="1263050"/>
            <a:ext cx="1169700" cy="112576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4"/>
          <p:cNvSpPr txBox="1"/>
          <p:nvPr/>
        </p:nvSpPr>
        <p:spPr>
          <a:xfrm>
            <a:off x="537850" y="2312625"/>
            <a:ext cx="185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SNIP Social Network Influence Model</a:t>
            </a:r>
            <a:endParaRPr/>
          </a:p>
        </p:txBody>
      </p:sp>
      <p:cxnSp>
        <p:nvCxnSpPr>
          <p:cNvPr id="362" name="Google Shape;362;p24"/>
          <p:cNvCxnSpPr/>
          <p:nvPr/>
        </p:nvCxnSpPr>
        <p:spPr>
          <a:xfrm>
            <a:off x="2030175" y="1550050"/>
            <a:ext cx="745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trends towards collaboration in wildfire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40300" y="11495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Examples include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 Wildfire Protection Plans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Forest Collaborative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Cohesive Strategy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Collaborative Forest Landscape Restoration Projects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Shared Stewardship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USFS NRCS Joint-Chiefs 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832400" y="1225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Due to shifts in governance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Network governance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Decentralized capacity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Expanding management goals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Landscape planning/perspective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Due to shifts in fire behavior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Larger, more intense fires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Greater contiguity of fuels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Expanding wildland urban interface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Complex operating environment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00" y="3332525"/>
            <a:ext cx="3082674" cy="154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and costs of collaboration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5403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collaboration include...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Increased trust, reduced conflict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Mutual learning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Decreased externalities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Greater representation &amp; transparency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institutional arrangements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additional costs and risks too...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transaction costs, opportunity costs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disagreement on course of action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disagreement division of costs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others may renege or free ride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775" y="976200"/>
            <a:ext cx="3525775" cy="37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111400" y="4628625"/>
            <a:ext cx="39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Moote &amp; Lowe (2008) What to Expect from Collaboration in Natural Resource Management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673200" y="1989150"/>
            <a:ext cx="11880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284325" y="2764888"/>
            <a:ext cx="11880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050475" y="3563725"/>
            <a:ext cx="11880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655000" y="2638225"/>
            <a:ext cx="11880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853175" y="1605125"/>
            <a:ext cx="2685000" cy="110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5853175" y="3132025"/>
            <a:ext cx="2685000" cy="110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for a refined grammar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5853175" y="1605125"/>
            <a:ext cx="263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Coordination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Medium trust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Structured communication flows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Semi-independent goals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Power remains within organizations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Shared resources around projects</a:t>
            </a:r>
            <a:endParaRPr sz="1000"/>
          </a:p>
        </p:txBody>
      </p:sp>
      <p:sp>
        <p:nvSpPr>
          <p:cNvPr id="93" name="Google Shape;93;p16"/>
          <p:cNvSpPr txBox="1"/>
          <p:nvPr/>
        </p:nvSpPr>
        <p:spPr>
          <a:xfrm>
            <a:off x="5853175" y="3132025"/>
            <a:ext cx="268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Collaboration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High trust, stable relations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Thick communication flows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Interdependent goals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Shared power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Pooled resourced</a:t>
            </a:r>
            <a:endParaRPr sz="1000"/>
          </a:p>
        </p:txBody>
      </p:sp>
      <p:sp>
        <p:nvSpPr>
          <p:cNvPr id="94" name="Google Shape;94;p16"/>
          <p:cNvSpPr txBox="1"/>
          <p:nvPr/>
        </p:nvSpPr>
        <p:spPr>
          <a:xfrm>
            <a:off x="3712325" y="2679375"/>
            <a:ext cx="993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Cooperation</a:t>
            </a:r>
            <a:endParaRPr sz="1100"/>
          </a:p>
        </p:txBody>
      </p:sp>
      <p:cxnSp>
        <p:nvCxnSpPr>
          <p:cNvPr id="95" name="Google Shape;95;p16"/>
          <p:cNvCxnSpPr/>
          <p:nvPr/>
        </p:nvCxnSpPr>
        <p:spPr>
          <a:xfrm rot="10800000" flipH="1">
            <a:off x="4843000" y="2159875"/>
            <a:ext cx="1010100" cy="6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6"/>
          <p:cNvCxnSpPr/>
          <p:nvPr/>
        </p:nvCxnSpPr>
        <p:spPr>
          <a:xfrm>
            <a:off x="4843000" y="2924575"/>
            <a:ext cx="1010100" cy="83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6"/>
          <p:cNvSpPr txBox="1"/>
          <p:nvPr/>
        </p:nvSpPr>
        <p:spPr>
          <a:xfrm>
            <a:off x="726875" y="1989150"/>
            <a:ext cx="993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Cooperation</a:t>
            </a:r>
            <a:endParaRPr sz="1100"/>
          </a:p>
        </p:txBody>
      </p:sp>
      <p:sp>
        <p:nvSpPr>
          <p:cNvPr id="98" name="Google Shape;98;p16"/>
          <p:cNvSpPr txBox="1"/>
          <p:nvPr/>
        </p:nvSpPr>
        <p:spPr>
          <a:xfrm>
            <a:off x="1392650" y="2786825"/>
            <a:ext cx="118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Coordination</a:t>
            </a:r>
            <a:endParaRPr sz="1100"/>
          </a:p>
        </p:txBody>
      </p:sp>
      <p:sp>
        <p:nvSpPr>
          <p:cNvPr id="99" name="Google Shape;99;p16"/>
          <p:cNvSpPr txBox="1"/>
          <p:nvPr/>
        </p:nvSpPr>
        <p:spPr>
          <a:xfrm>
            <a:off x="2160875" y="3586825"/>
            <a:ext cx="107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Collaboration</a:t>
            </a:r>
            <a:endParaRPr sz="1100"/>
          </a:p>
        </p:txBody>
      </p:sp>
      <p:cxnSp>
        <p:nvCxnSpPr>
          <p:cNvPr id="100" name="Google Shape;100;p16"/>
          <p:cNvCxnSpPr/>
          <p:nvPr/>
        </p:nvCxnSpPr>
        <p:spPr>
          <a:xfrm>
            <a:off x="1542225" y="2464800"/>
            <a:ext cx="232200" cy="23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2173850" y="3247750"/>
            <a:ext cx="232200" cy="23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6"/>
          <p:cNvSpPr txBox="1"/>
          <p:nvPr/>
        </p:nvSpPr>
        <p:spPr>
          <a:xfrm>
            <a:off x="656675" y="1387225"/>
            <a:ext cx="113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view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6004175" y="1111325"/>
            <a:ext cx="16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Divergent 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Contrasting coordination vs collaboration (structural view)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t="40607" r="68664"/>
          <a:stretch/>
        </p:blipFill>
        <p:spPr>
          <a:xfrm rot="5400000">
            <a:off x="1679326" y="286875"/>
            <a:ext cx="1378924" cy="3410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7"/>
          <p:cNvGrpSpPr/>
          <p:nvPr/>
        </p:nvGrpSpPr>
        <p:grpSpPr>
          <a:xfrm>
            <a:off x="4594812" y="1689121"/>
            <a:ext cx="3918431" cy="2756474"/>
            <a:chOff x="6393175" y="1144025"/>
            <a:chExt cx="2533250" cy="1782050"/>
          </a:xfrm>
        </p:grpSpPr>
        <p:pic>
          <p:nvPicPr>
            <p:cNvPr id="111" name="Google Shape;111;p17"/>
            <p:cNvPicPr preferRelativeResize="0"/>
            <p:nvPr/>
          </p:nvPicPr>
          <p:blipFill rotWithShape="1">
            <a:blip r:embed="rId4">
              <a:alphaModFix/>
            </a:blip>
            <a:srcRect t="46068" b="4907"/>
            <a:stretch/>
          </p:blipFill>
          <p:spPr>
            <a:xfrm>
              <a:off x="6393175" y="1144025"/>
              <a:ext cx="2533250" cy="178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7"/>
            <p:cNvSpPr/>
            <p:nvPr/>
          </p:nvSpPr>
          <p:spPr>
            <a:xfrm>
              <a:off x="6602650" y="1593450"/>
              <a:ext cx="155400" cy="88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 rot="5400000">
              <a:off x="7736825" y="2232825"/>
              <a:ext cx="134400" cy="99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/>
          <p:nvPr/>
        </p:nvSpPr>
        <p:spPr>
          <a:xfrm>
            <a:off x="587100" y="2681825"/>
            <a:ext cx="374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Burt’s brokerage and closure as opposing network forces</a:t>
            </a:r>
            <a:endParaRPr sz="900"/>
          </a:p>
        </p:txBody>
      </p:sp>
      <p:sp>
        <p:nvSpPr>
          <p:cNvPr id="115" name="Google Shape;115;p17"/>
          <p:cNvSpPr txBox="1"/>
          <p:nvPr/>
        </p:nvSpPr>
        <p:spPr>
          <a:xfrm>
            <a:off x="734700" y="3147875"/>
            <a:ext cx="3599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social advantage results from bridging network holes, and to a less extent the amount of network closure.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social advantage linked to both internal cohesion and non-redundant bridges to external groups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definitions of coordination and collaboration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1032200" y="3069475"/>
            <a:ext cx="2556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Coordination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Open, bridging structure; Mission alignment (reflected by affiliation)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538575" y="3105150"/>
            <a:ext cx="2688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Collaboration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Closed, bonding structure; Mission diversity (reflected by affiliation)</a:t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1041906" y="1953582"/>
            <a:ext cx="793326" cy="683806"/>
            <a:chOff x="1213037" y="1493150"/>
            <a:chExt cx="603749" cy="520361"/>
          </a:xfrm>
        </p:grpSpPr>
        <p:sp>
          <p:nvSpPr>
            <p:cNvPr id="124" name="Google Shape;124;p18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1447172" y="1493150"/>
              <a:ext cx="133200" cy="133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</a:rPr>
                <a:t>*</a:t>
              </a:r>
              <a:endParaRPr sz="1900">
                <a:solidFill>
                  <a:srgbClr val="FFFFFF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" name="Google Shape;127;p18"/>
            <p:cNvCxnSpPr>
              <a:stCxn id="124" idx="0"/>
              <a:endCxn id="125" idx="3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8"/>
            <p:cNvCxnSpPr>
              <a:stCxn id="125" idx="5"/>
              <a:endCxn id="126" idx="0"/>
            </p:cNvCxnSpPr>
            <p:nvPr/>
          </p:nvCxnSpPr>
          <p:spPr>
            <a:xfrm>
              <a:off x="1560866" y="1606843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" name="Google Shape;129;p18"/>
          <p:cNvGrpSpPr/>
          <p:nvPr/>
        </p:nvGrpSpPr>
        <p:grpSpPr>
          <a:xfrm>
            <a:off x="2163635" y="2102810"/>
            <a:ext cx="793326" cy="534577"/>
            <a:chOff x="1213037" y="1606710"/>
            <a:chExt cx="603749" cy="406801"/>
          </a:xfrm>
        </p:grpSpPr>
        <p:sp>
          <p:nvSpPr>
            <p:cNvPr id="130" name="Google Shape;130;p18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" name="Google Shape;132;p18"/>
            <p:cNvCxnSpPr>
              <a:stCxn id="130" idx="0"/>
              <a:endCxn id="133" idx="3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8"/>
            <p:cNvCxnSpPr>
              <a:stCxn id="133" idx="5"/>
              <a:endCxn id="131" idx="0"/>
            </p:cNvCxnSpPr>
            <p:nvPr/>
          </p:nvCxnSpPr>
          <p:spPr>
            <a:xfrm>
              <a:off x="156088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18"/>
          <p:cNvGrpSpPr/>
          <p:nvPr/>
        </p:nvGrpSpPr>
        <p:grpSpPr>
          <a:xfrm>
            <a:off x="3285364" y="2102810"/>
            <a:ext cx="793326" cy="534577"/>
            <a:chOff x="1213037" y="1606710"/>
            <a:chExt cx="603749" cy="406801"/>
          </a:xfrm>
        </p:grpSpPr>
        <p:sp>
          <p:nvSpPr>
            <p:cNvPr id="136" name="Google Shape;136;p18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" name="Google Shape;138;p18"/>
            <p:cNvCxnSpPr>
              <a:stCxn id="136" idx="0"/>
              <a:endCxn id="139" idx="3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8"/>
            <p:cNvCxnSpPr>
              <a:stCxn id="139" idx="5"/>
              <a:endCxn id="137" idx="0"/>
            </p:cNvCxnSpPr>
            <p:nvPr/>
          </p:nvCxnSpPr>
          <p:spPr>
            <a:xfrm>
              <a:off x="156088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" name="Google Shape;141;p18"/>
          <p:cNvGrpSpPr/>
          <p:nvPr/>
        </p:nvGrpSpPr>
        <p:grpSpPr>
          <a:xfrm>
            <a:off x="4407093" y="2102810"/>
            <a:ext cx="793326" cy="534577"/>
            <a:chOff x="3813362" y="1606710"/>
            <a:chExt cx="603749" cy="406801"/>
          </a:xfrm>
        </p:grpSpPr>
        <p:grpSp>
          <p:nvGrpSpPr>
            <p:cNvPr id="142" name="Google Shape;142;p18"/>
            <p:cNvGrpSpPr/>
            <p:nvPr/>
          </p:nvGrpSpPr>
          <p:grpSpPr>
            <a:xfrm>
              <a:off x="3813362" y="1606710"/>
              <a:ext cx="603749" cy="406801"/>
              <a:chOff x="1213037" y="1606710"/>
              <a:chExt cx="603749" cy="406801"/>
            </a:xfrm>
          </p:grpSpPr>
          <p:sp>
            <p:nvSpPr>
              <p:cNvPr id="143" name="Google Shape;143;p18"/>
              <p:cNvSpPr/>
              <p:nvPr/>
            </p:nvSpPr>
            <p:spPr>
              <a:xfrm rot="1597365">
                <a:off x="1235824" y="1856147"/>
                <a:ext cx="133225" cy="13322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 rot="-1795279">
                <a:off x="1659578" y="1856302"/>
                <a:ext cx="132916" cy="132916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5" name="Google Shape;145;p18"/>
              <p:cNvCxnSpPr>
                <a:stCxn id="143" idx="0"/>
                <a:endCxn id="146" idx="3"/>
              </p:cNvCxnSpPr>
              <p:nvPr/>
            </p:nvCxnSpPr>
            <p:spPr>
              <a:xfrm rot="10800000" flipH="1">
                <a:off x="1332287" y="1606710"/>
                <a:ext cx="134400" cy="2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8"/>
              <p:cNvCxnSpPr>
                <a:stCxn id="146" idx="5"/>
                <a:endCxn id="144" idx="0"/>
              </p:cNvCxnSpPr>
              <p:nvPr/>
            </p:nvCxnSpPr>
            <p:spPr>
              <a:xfrm>
                <a:off x="1560886" y="1606861"/>
                <a:ext cx="132000" cy="25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8" name="Google Shape;148;p18"/>
            <p:cNvCxnSpPr>
              <a:stCxn id="143" idx="7"/>
              <a:endCxn id="144" idx="1"/>
            </p:cNvCxnSpPr>
            <p:nvPr/>
          </p:nvCxnSpPr>
          <p:spPr>
            <a:xfrm>
              <a:off x="3965977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" name="Google Shape;149;p18"/>
          <p:cNvGrpSpPr/>
          <p:nvPr/>
        </p:nvGrpSpPr>
        <p:grpSpPr>
          <a:xfrm>
            <a:off x="5528822" y="2102810"/>
            <a:ext cx="793326" cy="534577"/>
            <a:chOff x="4662287" y="1606710"/>
            <a:chExt cx="603749" cy="406801"/>
          </a:xfrm>
        </p:grpSpPr>
        <p:sp>
          <p:nvSpPr>
            <p:cNvPr id="150" name="Google Shape;150;p18"/>
            <p:cNvSpPr/>
            <p:nvPr/>
          </p:nvSpPr>
          <p:spPr>
            <a:xfrm rot="1597365">
              <a:off x="468507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 rot="-1795279">
              <a:off x="510882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" name="Google Shape;152;p18"/>
            <p:cNvCxnSpPr>
              <a:stCxn id="150" idx="0"/>
              <a:endCxn id="153" idx="3"/>
            </p:cNvCxnSpPr>
            <p:nvPr/>
          </p:nvCxnSpPr>
          <p:spPr>
            <a:xfrm rot="10800000" flipH="1">
              <a:off x="478153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8"/>
            <p:cNvCxnSpPr>
              <a:stCxn id="153" idx="5"/>
              <a:endCxn id="151" idx="0"/>
            </p:cNvCxnSpPr>
            <p:nvPr/>
          </p:nvCxnSpPr>
          <p:spPr>
            <a:xfrm>
              <a:off x="501013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8"/>
            <p:cNvCxnSpPr>
              <a:stCxn id="150" idx="7"/>
              <a:endCxn id="151" idx="1"/>
            </p:cNvCxnSpPr>
            <p:nvPr/>
          </p:nvCxnSpPr>
          <p:spPr>
            <a:xfrm>
              <a:off x="4814902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" name="Google Shape;156;p18"/>
          <p:cNvGrpSpPr/>
          <p:nvPr/>
        </p:nvGrpSpPr>
        <p:grpSpPr>
          <a:xfrm>
            <a:off x="6650551" y="2102810"/>
            <a:ext cx="793326" cy="534577"/>
            <a:chOff x="5481412" y="1606710"/>
            <a:chExt cx="603749" cy="406801"/>
          </a:xfrm>
        </p:grpSpPr>
        <p:grpSp>
          <p:nvGrpSpPr>
            <p:cNvPr id="157" name="Google Shape;157;p18"/>
            <p:cNvGrpSpPr/>
            <p:nvPr/>
          </p:nvGrpSpPr>
          <p:grpSpPr>
            <a:xfrm>
              <a:off x="5481412" y="1606710"/>
              <a:ext cx="603749" cy="406801"/>
              <a:chOff x="1213037" y="1606710"/>
              <a:chExt cx="603749" cy="406801"/>
            </a:xfrm>
          </p:grpSpPr>
          <p:sp>
            <p:nvSpPr>
              <p:cNvPr id="158" name="Google Shape;158;p18"/>
              <p:cNvSpPr/>
              <p:nvPr/>
            </p:nvSpPr>
            <p:spPr>
              <a:xfrm rot="1597365">
                <a:off x="1235824" y="1856147"/>
                <a:ext cx="133225" cy="13322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 rot="-1795279">
                <a:off x="1659578" y="1856302"/>
                <a:ext cx="132916" cy="132916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0" name="Google Shape;160;p18"/>
              <p:cNvCxnSpPr>
                <a:stCxn id="158" idx="0"/>
                <a:endCxn id="161" idx="3"/>
              </p:cNvCxnSpPr>
              <p:nvPr/>
            </p:nvCxnSpPr>
            <p:spPr>
              <a:xfrm rot="10800000" flipH="1">
                <a:off x="1332287" y="1606710"/>
                <a:ext cx="134400" cy="2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18"/>
              <p:cNvCxnSpPr>
                <a:stCxn id="161" idx="5"/>
                <a:endCxn id="159" idx="0"/>
              </p:cNvCxnSpPr>
              <p:nvPr/>
            </p:nvCxnSpPr>
            <p:spPr>
              <a:xfrm>
                <a:off x="1560886" y="1606861"/>
                <a:ext cx="132000" cy="25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3" name="Google Shape;163;p18"/>
            <p:cNvCxnSpPr>
              <a:stCxn id="158" idx="7"/>
              <a:endCxn id="159" idx="1"/>
            </p:cNvCxnSpPr>
            <p:nvPr/>
          </p:nvCxnSpPr>
          <p:spPr>
            <a:xfrm>
              <a:off x="5634027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4" name="Google Shape;164;p18"/>
          <p:cNvCxnSpPr/>
          <p:nvPr/>
        </p:nvCxnSpPr>
        <p:spPr>
          <a:xfrm>
            <a:off x="1031740" y="2799313"/>
            <a:ext cx="813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5518656" y="2799313"/>
            <a:ext cx="196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8"/>
          <p:cNvSpPr txBox="1"/>
          <p:nvPr/>
        </p:nvSpPr>
        <p:spPr>
          <a:xfrm>
            <a:off x="2531400" y="1272228"/>
            <a:ext cx="416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Ego node		Group A		Group B</a:t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2476218" y="1953582"/>
            <a:ext cx="174900" cy="174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3592047" y="1953582"/>
            <a:ext cx="174900" cy="174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4718704" y="1953582"/>
            <a:ext cx="174900" cy="174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5845361" y="1953582"/>
            <a:ext cx="174900" cy="174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972018" y="1953582"/>
            <a:ext cx="174900" cy="174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cxnSp>
        <p:nvCxnSpPr>
          <p:cNvPr id="172" name="Google Shape;172;p18"/>
          <p:cNvCxnSpPr/>
          <p:nvPr/>
        </p:nvCxnSpPr>
        <p:spPr>
          <a:xfrm>
            <a:off x="2098540" y="2799313"/>
            <a:ext cx="204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8"/>
          <p:cNvCxnSpPr/>
          <p:nvPr/>
        </p:nvCxnSpPr>
        <p:spPr>
          <a:xfrm>
            <a:off x="4460740" y="2799313"/>
            <a:ext cx="81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4" name="Google Shape;174;p18"/>
          <p:cNvGrpSpPr/>
          <p:nvPr/>
        </p:nvGrpSpPr>
        <p:grpSpPr>
          <a:xfrm>
            <a:off x="2370191" y="1375335"/>
            <a:ext cx="2931132" cy="175500"/>
            <a:chOff x="4579991" y="460935"/>
            <a:chExt cx="2931132" cy="175500"/>
          </a:xfrm>
        </p:grpSpPr>
        <p:sp>
          <p:nvSpPr>
            <p:cNvPr id="175" name="Google Shape;175;p18"/>
            <p:cNvSpPr/>
            <p:nvPr/>
          </p:nvSpPr>
          <p:spPr>
            <a:xfrm>
              <a:off x="4579991" y="461235"/>
              <a:ext cx="174900" cy="174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</a:rPr>
                <a:t>*</a:t>
              </a:r>
              <a:endParaRPr sz="1900"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5958108" y="461385"/>
              <a:ext cx="174600" cy="174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 rot="5887">
              <a:off x="7335923" y="461085"/>
              <a:ext cx="175200" cy="175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988125"/>
            <a:ext cx="3410852" cy="34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risk management networks in the Western US</a:t>
            </a:r>
            <a:endParaRPr/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320" y="1678599"/>
            <a:ext cx="1565396" cy="2287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3778250" y="1100313"/>
            <a:ext cx="20973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North Central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Washington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4534821" y="2096854"/>
            <a:ext cx="748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Methow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636564" y="2600878"/>
            <a:ext cx="748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Chelan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4470362" y="3226241"/>
            <a:ext cx="951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Wenatchee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4534821" y="3560933"/>
            <a:ext cx="951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Yakima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3832311" y="2886698"/>
            <a:ext cx="951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Leavenworth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9"/>
          <p:cNvSpPr/>
          <p:nvPr/>
        </p:nvSpPr>
        <p:spPr>
          <a:xfrm rot="2700000">
            <a:off x="3272778" y="3545431"/>
            <a:ext cx="747161" cy="1282411"/>
          </a:xfrm>
          <a:custGeom>
            <a:avLst/>
            <a:gdLst/>
            <a:ahLst/>
            <a:cxnLst/>
            <a:rect l="l" t="t" r="r" b="b"/>
            <a:pathLst>
              <a:path w="55569" h="80319" extrusionOk="0">
                <a:moveTo>
                  <a:pt x="55569" y="0"/>
                </a:moveTo>
                <a:cubicBezTo>
                  <a:pt x="49968" y="5610"/>
                  <a:pt x="31223" y="20274"/>
                  <a:pt x="21961" y="33660"/>
                </a:cubicBezTo>
                <a:cubicBezTo>
                  <a:pt x="12700" y="47047"/>
                  <a:pt x="3660" y="72543"/>
                  <a:pt x="0" y="8031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Google Shape;192;p19"/>
          <p:cNvSpPr/>
          <p:nvPr/>
        </p:nvSpPr>
        <p:spPr>
          <a:xfrm rot="8292777" flipH="1">
            <a:off x="3335978" y="852462"/>
            <a:ext cx="546839" cy="1176199"/>
          </a:xfrm>
          <a:custGeom>
            <a:avLst/>
            <a:gdLst/>
            <a:ahLst/>
            <a:cxnLst/>
            <a:rect l="l" t="t" r="r" b="b"/>
            <a:pathLst>
              <a:path w="55569" h="80319" extrusionOk="0">
                <a:moveTo>
                  <a:pt x="55569" y="0"/>
                </a:moveTo>
                <a:cubicBezTo>
                  <a:pt x="49968" y="5610"/>
                  <a:pt x="31223" y="20274"/>
                  <a:pt x="21961" y="33660"/>
                </a:cubicBezTo>
                <a:cubicBezTo>
                  <a:pt x="12700" y="47047"/>
                  <a:pt x="3660" y="72543"/>
                  <a:pt x="0" y="8031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Google Shape;193;p19"/>
          <p:cNvSpPr/>
          <p:nvPr/>
        </p:nvSpPr>
        <p:spPr>
          <a:xfrm>
            <a:off x="5567703" y="1471850"/>
            <a:ext cx="652133" cy="225965"/>
          </a:xfrm>
          <a:custGeom>
            <a:avLst/>
            <a:gdLst/>
            <a:ahLst/>
            <a:cxnLst/>
            <a:rect l="l" t="t" r="r" b="b"/>
            <a:pathLst>
              <a:path w="42960" h="8475" extrusionOk="0">
                <a:moveTo>
                  <a:pt x="0" y="8475"/>
                </a:moveTo>
                <a:cubicBezTo>
                  <a:pt x="2484" y="7793"/>
                  <a:pt x="7745" y="5797"/>
                  <a:pt x="14905" y="4384"/>
                </a:cubicBezTo>
                <a:cubicBezTo>
                  <a:pt x="22065" y="2972"/>
                  <a:pt x="38284" y="731"/>
                  <a:pt x="42960" y="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9"/>
          <p:cNvSpPr/>
          <p:nvPr/>
        </p:nvSpPr>
        <p:spPr>
          <a:xfrm>
            <a:off x="5567703" y="1471850"/>
            <a:ext cx="652133" cy="225965"/>
          </a:xfrm>
          <a:custGeom>
            <a:avLst/>
            <a:gdLst/>
            <a:ahLst/>
            <a:cxnLst/>
            <a:rect l="l" t="t" r="r" b="b"/>
            <a:pathLst>
              <a:path w="42960" h="8475" extrusionOk="0">
                <a:moveTo>
                  <a:pt x="0" y="8475"/>
                </a:moveTo>
                <a:cubicBezTo>
                  <a:pt x="2484" y="7793"/>
                  <a:pt x="7745" y="5797"/>
                  <a:pt x="14905" y="4384"/>
                </a:cubicBezTo>
                <a:cubicBezTo>
                  <a:pt x="22065" y="2972"/>
                  <a:pt x="38284" y="731"/>
                  <a:pt x="42960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9"/>
          <p:cNvSpPr/>
          <p:nvPr/>
        </p:nvSpPr>
        <p:spPr>
          <a:xfrm>
            <a:off x="5260012" y="1903800"/>
            <a:ext cx="1162087" cy="2077853"/>
          </a:xfrm>
          <a:custGeom>
            <a:avLst/>
            <a:gdLst/>
            <a:ahLst/>
            <a:cxnLst/>
            <a:rect l="l" t="t" r="r" b="b"/>
            <a:pathLst>
              <a:path w="55569" h="80319" extrusionOk="0">
                <a:moveTo>
                  <a:pt x="55569" y="0"/>
                </a:moveTo>
                <a:cubicBezTo>
                  <a:pt x="49968" y="5610"/>
                  <a:pt x="31223" y="20274"/>
                  <a:pt x="21961" y="33660"/>
                </a:cubicBezTo>
                <a:cubicBezTo>
                  <a:pt x="12700" y="47047"/>
                  <a:pt x="3660" y="72543"/>
                  <a:pt x="0" y="80319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Google Shape;196;p19"/>
          <p:cNvSpPr/>
          <p:nvPr/>
        </p:nvSpPr>
        <p:spPr>
          <a:xfrm>
            <a:off x="5238437" y="1903800"/>
            <a:ext cx="1162087" cy="2077853"/>
          </a:xfrm>
          <a:custGeom>
            <a:avLst/>
            <a:gdLst/>
            <a:ahLst/>
            <a:cxnLst/>
            <a:rect l="l" t="t" r="r" b="b"/>
            <a:pathLst>
              <a:path w="55569" h="80319" extrusionOk="0">
                <a:moveTo>
                  <a:pt x="55569" y="0"/>
                </a:moveTo>
                <a:cubicBezTo>
                  <a:pt x="49968" y="5610"/>
                  <a:pt x="31223" y="20274"/>
                  <a:pt x="21961" y="33660"/>
                </a:cubicBezTo>
                <a:cubicBezTo>
                  <a:pt x="12700" y="47047"/>
                  <a:pt x="3660" y="72543"/>
                  <a:pt x="0" y="8031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97" name="Google Shape;197;p19"/>
          <p:cNvGrpSpPr/>
          <p:nvPr/>
        </p:nvGrpSpPr>
        <p:grpSpPr>
          <a:xfrm>
            <a:off x="6321791" y="1302256"/>
            <a:ext cx="2421625" cy="2434144"/>
            <a:chOff x="7906190" y="1213407"/>
            <a:chExt cx="3243538" cy="3260306"/>
          </a:xfrm>
        </p:grpSpPr>
        <p:pic>
          <p:nvPicPr>
            <p:cNvPr id="198" name="Google Shape;198;p19"/>
            <p:cNvPicPr preferRelativeResize="0"/>
            <p:nvPr/>
          </p:nvPicPr>
          <p:blipFill rotWithShape="1">
            <a:blip r:embed="rId5">
              <a:alphaModFix/>
            </a:blip>
            <a:srcRect t="3873"/>
            <a:stretch/>
          </p:blipFill>
          <p:spPr>
            <a:xfrm>
              <a:off x="7906190" y="1213407"/>
              <a:ext cx="3243538" cy="3260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9"/>
            <p:cNvSpPr txBox="1"/>
            <p:nvPr/>
          </p:nvSpPr>
          <p:spPr>
            <a:xfrm>
              <a:off x="8500515" y="1415530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</a:t>
              </a:r>
              <a:endParaRPr sz="800"/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9221008" y="1348240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</a:t>
              </a:r>
              <a:endParaRPr sz="800"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9357892" y="1681678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3</a:t>
              </a:r>
              <a:endParaRPr sz="800"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9568898" y="1728257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4</a:t>
              </a:r>
              <a:endParaRPr sz="800"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8365336" y="2078493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5</a:t>
              </a:r>
              <a:endParaRPr sz="800"/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9069913" y="1982189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6</a:t>
              </a:r>
              <a:endParaRPr sz="800"/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9357892" y="2061696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7</a:t>
              </a:r>
              <a:endParaRPr sz="800"/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9722845" y="1922039"/>
              <a:ext cx="122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8</a:t>
              </a:r>
              <a:endParaRPr sz="800"/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8165248" y="2395893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9</a:t>
              </a:r>
              <a:endParaRPr sz="800"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9845054" y="2173184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10</a:t>
              </a:r>
              <a:endParaRPr sz="800"/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8152861" y="2827182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11</a:t>
              </a:r>
              <a:endParaRPr sz="800"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8546102" y="2921845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12</a:t>
              </a:r>
              <a:endParaRPr sz="800"/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9573463" y="2730276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14</a:t>
              </a:r>
              <a:endParaRPr sz="800"/>
            </a:p>
          </p:txBody>
        </p:sp>
        <p:sp>
          <p:nvSpPr>
            <p:cNvPr id="212" name="Google Shape;212;p19"/>
            <p:cNvSpPr txBox="1"/>
            <p:nvPr/>
          </p:nvSpPr>
          <p:spPr>
            <a:xfrm>
              <a:off x="8663997" y="3282278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13</a:t>
              </a:r>
              <a:endParaRPr sz="800"/>
            </a:p>
          </p:txBody>
        </p:sp>
        <p:sp>
          <p:nvSpPr>
            <p:cNvPr id="213" name="Google Shape;213;p19"/>
            <p:cNvSpPr txBox="1"/>
            <p:nvPr/>
          </p:nvSpPr>
          <p:spPr>
            <a:xfrm>
              <a:off x="8670265" y="3670672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19</a:t>
              </a:r>
              <a:endParaRPr sz="800"/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8909803" y="3802702"/>
              <a:ext cx="2529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20</a:t>
              </a:r>
              <a:endParaRPr sz="800"/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9590899" y="3718623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21</a:t>
              </a:r>
              <a:endParaRPr sz="800"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9773636" y="4058162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22</a:t>
              </a:r>
              <a:endParaRPr sz="800"/>
            </a:p>
          </p:txBody>
        </p:sp>
        <p:sp>
          <p:nvSpPr>
            <p:cNvPr id="217" name="Google Shape;217;p19"/>
            <p:cNvSpPr txBox="1"/>
            <p:nvPr/>
          </p:nvSpPr>
          <p:spPr>
            <a:xfrm>
              <a:off x="9980494" y="3812951"/>
              <a:ext cx="3222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23</a:t>
              </a:r>
              <a:endParaRPr sz="800"/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10530039" y="3910794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24</a:t>
              </a:r>
              <a:endParaRPr sz="800"/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10428879" y="3522735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18</a:t>
              </a:r>
              <a:endParaRPr sz="800"/>
            </a:p>
          </p:txBody>
        </p:sp>
        <p:sp>
          <p:nvSpPr>
            <p:cNvPr id="220" name="Google Shape;220;p19"/>
            <p:cNvSpPr txBox="1"/>
            <p:nvPr/>
          </p:nvSpPr>
          <p:spPr>
            <a:xfrm>
              <a:off x="10225160" y="3226258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17</a:t>
              </a:r>
              <a:endParaRPr sz="800"/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9568865" y="3092384"/>
              <a:ext cx="2067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15</a:t>
              </a:r>
              <a:endParaRPr sz="800"/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10429222" y="2880925"/>
              <a:ext cx="3222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16</a:t>
              </a:r>
              <a:endParaRPr sz="800"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8410409" y="1235156"/>
              <a:ext cx="322300" cy="466564"/>
            </a:xfrm>
            <a:custGeom>
              <a:avLst/>
              <a:gdLst/>
              <a:ahLst/>
              <a:cxnLst/>
              <a:rect l="l" t="t" r="r" b="b"/>
              <a:pathLst>
                <a:path w="55569" h="80442" extrusionOk="0">
                  <a:moveTo>
                    <a:pt x="13392" y="602"/>
                  </a:moveTo>
                  <a:lnTo>
                    <a:pt x="55569" y="0"/>
                  </a:lnTo>
                  <a:lnTo>
                    <a:pt x="54678" y="21621"/>
                  </a:lnTo>
                  <a:lnTo>
                    <a:pt x="40443" y="47474"/>
                  </a:lnTo>
                  <a:lnTo>
                    <a:pt x="37029" y="48740"/>
                  </a:lnTo>
                  <a:lnTo>
                    <a:pt x="35759" y="52344"/>
                  </a:lnTo>
                  <a:lnTo>
                    <a:pt x="40447" y="60975"/>
                  </a:lnTo>
                  <a:lnTo>
                    <a:pt x="41888" y="80442"/>
                  </a:lnTo>
                  <a:lnTo>
                    <a:pt x="22294" y="79916"/>
                  </a:lnTo>
                  <a:lnTo>
                    <a:pt x="22421" y="76828"/>
                  </a:lnTo>
                  <a:lnTo>
                    <a:pt x="18493" y="76948"/>
                  </a:lnTo>
                  <a:lnTo>
                    <a:pt x="18608" y="74140"/>
                  </a:lnTo>
                  <a:lnTo>
                    <a:pt x="11067" y="73548"/>
                  </a:lnTo>
                  <a:lnTo>
                    <a:pt x="3220" y="66755"/>
                  </a:lnTo>
                  <a:lnTo>
                    <a:pt x="0" y="56497"/>
                  </a:lnTo>
                  <a:lnTo>
                    <a:pt x="9019" y="48430"/>
                  </a:lnTo>
                  <a:lnTo>
                    <a:pt x="9879" y="41152"/>
                  </a:lnTo>
                  <a:lnTo>
                    <a:pt x="7734" y="38814"/>
                  </a:lnTo>
                  <a:lnTo>
                    <a:pt x="9387" y="32694"/>
                  </a:lnTo>
                  <a:lnTo>
                    <a:pt x="14013" y="29228"/>
                  </a:lnTo>
                  <a:lnTo>
                    <a:pt x="10386" y="22048"/>
                  </a:lnTo>
                  <a:lnTo>
                    <a:pt x="12832" y="17085"/>
                  </a:lnTo>
                  <a:lnTo>
                    <a:pt x="17331" y="16708"/>
                  </a:lnTo>
                  <a:lnTo>
                    <a:pt x="20221" y="14576"/>
                  </a:lnTo>
                  <a:lnTo>
                    <a:pt x="17447" y="13900"/>
                  </a:lnTo>
                  <a:lnTo>
                    <a:pt x="19613" y="8926"/>
                  </a:ln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4" name="Google Shape;224;p19"/>
            <p:cNvSpPr/>
            <p:nvPr/>
          </p:nvSpPr>
          <p:spPr>
            <a:xfrm>
              <a:off x="8410409" y="1235156"/>
              <a:ext cx="322300" cy="466564"/>
            </a:xfrm>
            <a:custGeom>
              <a:avLst/>
              <a:gdLst/>
              <a:ahLst/>
              <a:cxnLst/>
              <a:rect l="l" t="t" r="r" b="b"/>
              <a:pathLst>
                <a:path w="55569" h="80442" extrusionOk="0">
                  <a:moveTo>
                    <a:pt x="13392" y="602"/>
                  </a:moveTo>
                  <a:lnTo>
                    <a:pt x="55569" y="0"/>
                  </a:lnTo>
                  <a:lnTo>
                    <a:pt x="54678" y="21621"/>
                  </a:lnTo>
                  <a:lnTo>
                    <a:pt x="40443" y="47474"/>
                  </a:lnTo>
                  <a:lnTo>
                    <a:pt x="37029" y="48740"/>
                  </a:lnTo>
                  <a:lnTo>
                    <a:pt x="35759" y="52344"/>
                  </a:lnTo>
                  <a:lnTo>
                    <a:pt x="40447" y="60975"/>
                  </a:lnTo>
                  <a:lnTo>
                    <a:pt x="41888" y="80442"/>
                  </a:lnTo>
                  <a:lnTo>
                    <a:pt x="22294" y="79916"/>
                  </a:lnTo>
                  <a:lnTo>
                    <a:pt x="22421" y="76828"/>
                  </a:lnTo>
                  <a:lnTo>
                    <a:pt x="18493" y="76948"/>
                  </a:lnTo>
                  <a:lnTo>
                    <a:pt x="18608" y="74140"/>
                  </a:lnTo>
                  <a:lnTo>
                    <a:pt x="11067" y="73548"/>
                  </a:lnTo>
                  <a:lnTo>
                    <a:pt x="3220" y="66755"/>
                  </a:lnTo>
                  <a:lnTo>
                    <a:pt x="0" y="56497"/>
                  </a:lnTo>
                  <a:lnTo>
                    <a:pt x="9019" y="48430"/>
                  </a:lnTo>
                  <a:lnTo>
                    <a:pt x="9879" y="41152"/>
                  </a:lnTo>
                  <a:lnTo>
                    <a:pt x="7734" y="38814"/>
                  </a:lnTo>
                  <a:lnTo>
                    <a:pt x="9387" y="32694"/>
                  </a:lnTo>
                  <a:lnTo>
                    <a:pt x="14013" y="29228"/>
                  </a:lnTo>
                  <a:lnTo>
                    <a:pt x="10386" y="22048"/>
                  </a:lnTo>
                  <a:lnTo>
                    <a:pt x="12832" y="17085"/>
                  </a:lnTo>
                  <a:lnTo>
                    <a:pt x="17331" y="16708"/>
                  </a:lnTo>
                  <a:lnTo>
                    <a:pt x="20221" y="14576"/>
                  </a:lnTo>
                  <a:lnTo>
                    <a:pt x="17447" y="13900"/>
                  </a:lnTo>
                  <a:lnTo>
                    <a:pt x="19613" y="8926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225" name="Google Shape;225;p19"/>
          <p:cNvGraphicFramePr/>
          <p:nvPr/>
        </p:nvGraphicFramePr>
        <p:xfrm>
          <a:off x="497575" y="453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{C6A05C60-322A-4328-9275-8580D1A1715C}</a:tableStyleId>
              </a:tblPr>
              <a:tblGrid>
                <a:gridCol w="5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USFS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A91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Federal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872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State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0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NGO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1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Local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4304975" y="4278150"/>
            <a:ext cx="372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Do different types of organizations pursue different collaboration and coordination strategies?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network model (permutation test)</a:t>
            </a:r>
            <a:endParaRPr/>
          </a:p>
        </p:txBody>
      </p:sp>
      <p:grpSp>
        <p:nvGrpSpPr>
          <p:cNvPr id="232" name="Google Shape;232;p20"/>
          <p:cNvGrpSpPr/>
          <p:nvPr/>
        </p:nvGrpSpPr>
        <p:grpSpPr>
          <a:xfrm>
            <a:off x="1878784" y="1420150"/>
            <a:ext cx="692862" cy="597218"/>
            <a:chOff x="1213037" y="1493150"/>
            <a:chExt cx="603749" cy="520361"/>
          </a:xfrm>
        </p:grpSpPr>
        <p:sp>
          <p:nvSpPr>
            <p:cNvPr id="233" name="Google Shape;233;p20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447172" y="1493150"/>
              <a:ext cx="133200" cy="133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</a:rPr>
                <a:t>*</a:t>
              </a:r>
              <a:endParaRPr sz="1900">
                <a:solidFill>
                  <a:srgbClr val="FFFFFF"/>
                </a:solidFill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" name="Google Shape;236;p20"/>
            <p:cNvCxnSpPr>
              <a:stCxn id="233" idx="0"/>
              <a:endCxn id="234" idx="3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20"/>
            <p:cNvCxnSpPr>
              <a:stCxn id="234" idx="5"/>
              <a:endCxn id="235" idx="0"/>
            </p:cNvCxnSpPr>
            <p:nvPr/>
          </p:nvCxnSpPr>
          <p:spPr>
            <a:xfrm>
              <a:off x="1560866" y="1606843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8" name="Google Shape;238;p20"/>
          <p:cNvGrpSpPr/>
          <p:nvPr/>
        </p:nvGrpSpPr>
        <p:grpSpPr>
          <a:xfrm>
            <a:off x="2858492" y="1550482"/>
            <a:ext cx="692862" cy="466885"/>
            <a:chOff x="1213037" y="1606710"/>
            <a:chExt cx="603749" cy="406801"/>
          </a:xfrm>
        </p:grpSpPr>
        <p:sp>
          <p:nvSpPr>
            <p:cNvPr id="239" name="Google Shape;239;p20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" name="Google Shape;241;p20"/>
            <p:cNvCxnSpPr>
              <a:stCxn id="239" idx="0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20"/>
            <p:cNvCxnSpPr>
              <a:endCxn id="240" idx="0"/>
            </p:cNvCxnSpPr>
            <p:nvPr/>
          </p:nvCxnSpPr>
          <p:spPr>
            <a:xfrm>
              <a:off x="156088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" name="Google Shape;243;p20"/>
          <p:cNvGrpSpPr/>
          <p:nvPr/>
        </p:nvGrpSpPr>
        <p:grpSpPr>
          <a:xfrm>
            <a:off x="3838200" y="1550482"/>
            <a:ext cx="692862" cy="466885"/>
            <a:chOff x="1213037" y="1606710"/>
            <a:chExt cx="603749" cy="406801"/>
          </a:xfrm>
        </p:grpSpPr>
        <p:sp>
          <p:nvSpPr>
            <p:cNvPr id="244" name="Google Shape;244;p20"/>
            <p:cNvSpPr/>
            <p:nvPr/>
          </p:nvSpPr>
          <p:spPr>
            <a:xfrm rot="1597365">
              <a:off x="123582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 rot="-1795279">
              <a:off x="1659578" y="1856302"/>
              <a:ext cx="132916" cy="13291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" name="Google Shape;246;p20"/>
            <p:cNvCxnSpPr>
              <a:stCxn id="244" idx="0"/>
            </p:cNvCxnSpPr>
            <p:nvPr/>
          </p:nvCxnSpPr>
          <p:spPr>
            <a:xfrm rot="10800000" flipH="1">
              <a:off x="133228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0"/>
            <p:cNvCxnSpPr>
              <a:endCxn id="245" idx="0"/>
            </p:cNvCxnSpPr>
            <p:nvPr/>
          </p:nvCxnSpPr>
          <p:spPr>
            <a:xfrm>
              <a:off x="156088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" name="Google Shape;248;p20"/>
          <p:cNvGrpSpPr/>
          <p:nvPr/>
        </p:nvGrpSpPr>
        <p:grpSpPr>
          <a:xfrm>
            <a:off x="4817815" y="1550482"/>
            <a:ext cx="692862" cy="466885"/>
            <a:chOff x="3813362" y="1606710"/>
            <a:chExt cx="603749" cy="406801"/>
          </a:xfrm>
        </p:grpSpPr>
        <p:grpSp>
          <p:nvGrpSpPr>
            <p:cNvPr id="249" name="Google Shape;249;p20"/>
            <p:cNvGrpSpPr/>
            <p:nvPr/>
          </p:nvGrpSpPr>
          <p:grpSpPr>
            <a:xfrm>
              <a:off x="3813362" y="1606710"/>
              <a:ext cx="603749" cy="406801"/>
              <a:chOff x="1213037" y="1606710"/>
              <a:chExt cx="603749" cy="406801"/>
            </a:xfrm>
          </p:grpSpPr>
          <p:sp>
            <p:nvSpPr>
              <p:cNvPr id="250" name="Google Shape;250;p20"/>
              <p:cNvSpPr/>
              <p:nvPr/>
            </p:nvSpPr>
            <p:spPr>
              <a:xfrm rot="1597365">
                <a:off x="1235824" y="1856147"/>
                <a:ext cx="133225" cy="13322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 rot="-1795279">
                <a:off x="1659578" y="1856302"/>
                <a:ext cx="132916" cy="132916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2" name="Google Shape;252;p20"/>
              <p:cNvCxnSpPr>
                <a:stCxn id="250" idx="0"/>
              </p:cNvCxnSpPr>
              <p:nvPr/>
            </p:nvCxnSpPr>
            <p:spPr>
              <a:xfrm rot="10800000" flipH="1">
                <a:off x="1332287" y="1606710"/>
                <a:ext cx="134400" cy="2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20"/>
              <p:cNvCxnSpPr>
                <a:endCxn id="251" idx="0"/>
              </p:cNvCxnSpPr>
              <p:nvPr/>
            </p:nvCxnSpPr>
            <p:spPr>
              <a:xfrm>
                <a:off x="1560886" y="1606861"/>
                <a:ext cx="132000" cy="25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4" name="Google Shape;254;p20"/>
            <p:cNvCxnSpPr>
              <a:stCxn id="250" idx="7"/>
              <a:endCxn id="251" idx="1"/>
            </p:cNvCxnSpPr>
            <p:nvPr/>
          </p:nvCxnSpPr>
          <p:spPr>
            <a:xfrm>
              <a:off x="3965977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5" name="Google Shape;255;p20"/>
          <p:cNvGrpSpPr/>
          <p:nvPr/>
        </p:nvGrpSpPr>
        <p:grpSpPr>
          <a:xfrm>
            <a:off x="5797492" y="1550482"/>
            <a:ext cx="692862" cy="466885"/>
            <a:chOff x="4662287" y="1606710"/>
            <a:chExt cx="603749" cy="406801"/>
          </a:xfrm>
        </p:grpSpPr>
        <p:sp>
          <p:nvSpPr>
            <p:cNvPr id="256" name="Google Shape;256;p20"/>
            <p:cNvSpPr/>
            <p:nvPr/>
          </p:nvSpPr>
          <p:spPr>
            <a:xfrm rot="1597365">
              <a:off x="4685074" y="1856147"/>
              <a:ext cx="133225" cy="1332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 rot="-1795279">
              <a:off x="5108828" y="1856302"/>
              <a:ext cx="132916" cy="13291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8" name="Google Shape;258;p20"/>
            <p:cNvCxnSpPr>
              <a:stCxn id="256" idx="0"/>
            </p:cNvCxnSpPr>
            <p:nvPr/>
          </p:nvCxnSpPr>
          <p:spPr>
            <a:xfrm rot="10800000" flipH="1">
              <a:off x="4781537" y="1606710"/>
              <a:ext cx="134400" cy="25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0"/>
            <p:cNvCxnSpPr>
              <a:endCxn id="257" idx="0"/>
            </p:cNvCxnSpPr>
            <p:nvPr/>
          </p:nvCxnSpPr>
          <p:spPr>
            <a:xfrm>
              <a:off x="5010136" y="1606861"/>
              <a:ext cx="13200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0"/>
            <p:cNvCxnSpPr>
              <a:stCxn id="256" idx="7"/>
              <a:endCxn id="257" idx="1"/>
            </p:cNvCxnSpPr>
            <p:nvPr/>
          </p:nvCxnSpPr>
          <p:spPr>
            <a:xfrm>
              <a:off x="4814902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1" name="Google Shape;261;p20"/>
          <p:cNvGrpSpPr/>
          <p:nvPr/>
        </p:nvGrpSpPr>
        <p:grpSpPr>
          <a:xfrm>
            <a:off x="6777171" y="1550482"/>
            <a:ext cx="692862" cy="466885"/>
            <a:chOff x="5481412" y="1606710"/>
            <a:chExt cx="603749" cy="406801"/>
          </a:xfrm>
        </p:grpSpPr>
        <p:grpSp>
          <p:nvGrpSpPr>
            <p:cNvPr id="262" name="Google Shape;262;p20"/>
            <p:cNvGrpSpPr/>
            <p:nvPr/>
          </p:nvGrpSpPr>
          <p:grpSpPr>
            <a:xfrm>
              <a:off x="5481412" y="1606710"/>
              <a:ext cx="603749" cy="406801"/>
              <a:chOff x="1213037" y="1606710"/>
              <a:chExt cx="603749" cy="406801"/>
            </a:xfrm>
          </p:grpSpPr>
          <p:sp>
            <p:nvSpPr>
              <p:cNvPr id="263" name="Google Shape;263;p20"/>
              <p:cNvSpPr/>
              <p:nvPr/>
            </p:nvSpPr>
            <p:spPr>
              <a:xfrm rot="1597365">
                <a:off x="1235824" y="1856147"/>
                <a:ext cx="133225" cy="13322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 rot="-1795279">
                <a:off x="1659578" y="1856302"/>
                <a:ext cx="132916" cy="132916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5" name="Google Shape;265;p20"/>
              <p:cNvCxnSpPr>
                <a:stCxn id="263" idx="0"/>
              </p:cNvCxnSpPr>
              <p:nvPr/>
            </p:nvCxnSpPr>
            <p:spPr>
              <a:xfrm rot="10800000" flipH="1">
                <a:off x="1332287" y="1606710"/>
                <a:ext cx="134400" cy="2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20"/>
              <p:cNvCxnSpPr>
                <a:endCxn id="264" idx="0"/>
              </p:cNvCxnSpPr>
              <p:nvPr/>
            </p:nvCxnSpPr>
            <p:spPr>
              <a:xfrm>
                <a:off x="1560886" y="1606861"/>
                <a:ext cx="132000" cy="25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267;p20"/>
            <p:cNvCxnSpPr>
              <a:stCxn id="263" idx="7"/>
              <a:endCxn id="264" idx="1"/>
            </p:cNvCxnSpPr>
            <p:nvPr/>
          </p:nvCxnSpPr>
          <p:spPr>
            <a:xfrm>
              <a:off x="5634027" y="1901759"/>
              <a:ext cx="2961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68" name="Google Shape;268;p20"/>
          <p:cNvCxnSpPr/>
          <p:nvPr/>
        </p:nvCxnSpPr>
        <p:spPr>
          <a:xfrm>
            <a:off x="1869949" y="2158826"/>
            <a:ext cx="71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0"/>
          <p:cNvCxnSpPr/>
          <p:nvPr/>
        </p:nvCxnSpPr>
        <p:spPr>
          <a:xfrm>
            <a:off x="5788782" y="2158826"/>
            <a:ext cx="171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0"/>
          <p:cNvSpPr/>
          <p:nvPr/>
        </p:nvSpPr>
        <p:spPr>
          <a:xfrm>
            <a:off x="3131543" y="1420176"/>
            <a:ext cx="152700" cy="152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4106098" y="1420176"/>
            <a:ext cx="152700" cy="152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5090111" y="1420176"/>
            <a:ext cx="152700" cy="152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6074123" y="1420176"/>
            <a:ext cx="152700" cy="152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058135" y="1420176"/>
            <a:ext cx="152700" cy="152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*</a:t>
            </a:r>
            <a:endParaRPr sz="1900">
              <a:solidFill>
                <a:srgbClr val="FFFFFF"/>
              </a:solidFill>
            </a:endParaRPr>
          </a:p>
        </p:txBody>
      </p:sp>
      <p:cxnSp>
        <p:nvCxnSpPr>
          <p:cNvPr id="275" name="Google Shape;275;p20"/>
          <p:cNvCxnSpPr/>
          <p:nvPr/>
        </p:nvCxnSpPr>
        <p:spPr>
          <a:xfrm>
            <a:off x="2801683" y="2158826"/>
            <a:ext cx="178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20"/>
          <p:cNvCxnSpPr/>
          <p:nvPr/>
        </p:nvCxnSpPr>
        <p:spPr>
          <a:xfrm>
            <a:off x="4864808" y="2158826"/>
            <a:ext cx="71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aphicFrame>
        <p:nvGraphicFramePr>
          <p:cNvPr id="277" name="Google Shape;277;p20"/>
          <p:cNvGraphicFramePr/>
          <p:nvPr/>
        </p:nvGraphicFramePr>
        <p:xfrm>
          <a:off x="808938" y="23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{C6A05C60-322A-4328-9275-8580D1A1715C}</a:tableStyleId>
              </a:tblPr>
              <a:tblGrid>
                <a:gridCol w="9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USFS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A91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Federal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872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State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0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--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NGO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1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Local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+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.</a:t>
                      </a:r>
                      <a:endParaRPr sz="900" b="1"/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8" name="Google Shape;278;p20"/>
          <p:cNvSpPr txBox="1"/>
          <p:nvPr/>
        </p:nvSpPr>
        <p:spPr>
          <a:xfrm>
            <a:off x="1954975" y="43942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 more common than expected (sought)</a:t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4954125" y="43942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less common than expected (avoided)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725" y="4436725"/>
            <a:ext cx="4000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013" y="4436738"/>
            <a:ext cx="40005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0"/>
          <p:cNvSpPr txBox="1"/>
          <p:nvPr/>
        </p:nvSpPr>
        <p:spPr>
          <a:xfrm>
            <a:off x="274150" y="1518675"/>
            <a:ext cx="16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Coordination</a:t>
            </a:r>
            <a:endParaRPr/>
          </a:p>
        </p:txBody>
      </p:sp>
      <p:sp>
        <p:nvSpPr>
          <p:cNvPr id="283" name="Google Shape;283;p20"/>
          <p:cNvSpPr txBox="1"/>
          <p:nvPr/>
        </p:nvSpPr>
        <p:spPr>
          <a:xfrm>
            <a:off x="7756850" y="1483725"/>
            <a:ext cx="15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Collaboration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13" y="1364450"/>
            <a:ext cx="4179187" cy="30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Coordination &amp; collaboration in socio-ecological systems</a:t>
            </a:r>
            <a:endParaRPr/>
          </a:p>
        </p:txBody>
      </p:sp>
      <p:cxnSp>
        <p:nvCxnSpPr>
          <p:cNvPr id="290" name="Google Shape;290;p21"/>
          <p:cNvCxnSpPr/>
          <p:nvPr/>
        </p:nvCxnSpPr>
        <p:spPr>
          <a:xfrm flipH="1">
            <a:off x="3233075" y="1411025"/>
            <a:ext cx="1514400" cy="42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4820050" y="1838825"/>
            <a:ext cx="4179300" cy="3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Coordination and Collaboration as network behavior: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u="sng">
                <a:solidFill>
                  <a:srgbClr val="000000"/>
                </a:solidFill>
              </a:rPr>
              <a:t>Collaboration</a:t>
            </a:r>
            <a:r>
              <a:rPr lang="en" sz="1400">
                <a:solidFill>
                  <a:srgbClr val="000000"/>
                </a:solidFill>
              </a:rPr>
              <a:t>: decreased contestation </a:t>
            </a:r>
            <a:r>
              <a:rPr lang="en" sz="1400" u="sng">
                <a:solidFill>
                  <a:srgbClr val="000000"/>
                </a:solidFill>
              </a:rPr>
              <a:t>Coordination</a:t>
            </a:r>
            <a:r>
              <a:rPr lang="en" sz="1400">
                <a:solidFill>
                  <a:srgbClr val="000000"/>
                </a:solidFill>
              </a:rPr>
              <a:t>: increased signal strength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Coordination and Collaboration as </a:t>
            </a:r>
            <a:r>
              <a:rPr lang="en" sz="1400">
                <a:solidFill>
                  <a:srgbClr val="000000"/>
                </a:solidFill>
              </a:rPr>
              <a:t>outcomes: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u="sng">
                <a:solidFill>
                  <a:schemeClr val="dk1"/>
                </a:solidFill>
              </a:rPr>
              <a:t>Coordination</a:t>
            </a:r>
            <a:r>
              <a:rPr lang="en" sz="1400">
                <a:solidFill>
                  <a:schemeClr val="dk1"/>
                </a:solidFill>
              </a:rPr>
              <a:t> = coping; efficiency gains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u="sng">
                <a:solidFill>
                  <a:schemeClr val="dk1"/>
                </a:solidFill>
              </a:rPr>
              <a:t>Collaboration</a:t>
            </a:r>
            <a:r>
              <a:rPr lang="en" sz="1400">
                <a:solidFill>
                  <a:schemeClr val="dk1"/>
                </a:solidFill>
              </a:rPr>
              <a:t> = adaptation; system change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4192425" y="1304800"/>
            <a:ext cx="20742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Social influence network</a:t>
            </a:r>
            <a:endParaRPr sz="1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Macintosh PowerPoint</Application>
  <PresentationFormat>On-screen Show (16:9)</PresentationFormat>
  <Paragraphs>200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Montserrat</vt:lpstr>
      <vt:lpstr>Calibri</vt:lpstr>
      <vt:lpstr>Arial</vt:lpstr>
      <vt:lpstr>Simple Light</vt:lpstr>
      <vt:lpstr>A Grammar of Coordination and Collaboration in Wildfire Risk Management</vt:lpstr>
      <vt:lpstr>Increased trends towards collaboration in wildfire</vt:lpstr>
      <vt:lpstr>Benefits and costs of collaboration</vt:lpstr>
      <vt:lpstr>Need for a refined grammar</vt:lpstr>
      <vt:lpstr>Contrasting coordination vs collaboration (structural view)</vt:lpstr>
      <vt:lpstr>Structural definitions of coordination and collaboration</vt:lpstr>
      <vt:lpstr>Wildfire risk management networks in the Western US</vt:lpstr>
      <vt:lpstr>Null network model (permutation test)</vt:lpstr>
      <vt:lpstr>Coordination &amp; collaboration in socio-ecological systems</vt:lpstr>
      <vt:lpstr>ENVISION SNIP risk processing model</vt:lpstr>
      <vt:lpstr>PowerPoint Presentation</vt:lpstr>
      <vt:lpstr>Appendix A: Overview of Envision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Grammar of Coordination and Collaboration in Wildfire Risk Management</dc:title>
  <cp:lastModifiedBy>Cody Evers</cp:lastModifiedBy>
  <cp:revision>1</cp:revision>
  <dcterms:modified xsi:type="dcterms:W3CDTF">2021-09-17T15:18:39Z</dcterms:modified>
</cp:coreProperties>
</file>